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3" name="مستطيل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مستطيل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مستطيل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مستطيل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مستطيل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مستطيل مستدير الزوايا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مستطيل مستدير الزوايا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مستطيل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705600" y="4206240"/>
            <a:ext cx="960120" cy="457200"/>
          </a:xfrm>
        </p:spPr>
        <p:txBody>
          <a:bodyPr/>
          <a:lstStyle/>
          <a:p>
            <a:fld id="{B8A3215E-8451-4564-B0BB-8E2D7BE9B937}" type="datetimeFigureOut">
              <a:rPr lang="ar-IQ" smtClean="0"/>
              <a:t>10/04/1440</a:t>
            </a:fld>
            <a:endParaRPr lang="ar-IQ"/>
          </a:p>
        </p:txBody>
      </p:sp>
      <p:sp>
        <p:nvSpPr>
          <p:cNvPr id="17" name="عنصر نائب للتذييل 16"/>
          <p:cNvSpPr>
            <a:spLocks noGrp="1"/>
          </p:cNvSpPr>
          <p:nvPr>
            <p:ph type="ftr" sz="quarter" idx="11"/>
          </p:nvPr>
        </p:nvSpPr>
        <p:spPr>
          <a:xfrm>
            <a:off x="5410200" y="4205288"/>
            <a:ext cx="1295400" cy="457200"/>
          </a:xfrm>
        </p:spPr>
        <p:txBody>
          <a:bodyPr/>
          <a:lstStyle/>
          <a:p>
            <a:endParaRPr lang="ar-IQ"/>
          </a:p>
        </p:txBody>
      </p:sp>
      <p:sp>
        <p:nvSpPr>
          <p:cNvPr id="29" name="عنصر نائب لرقم الشريحة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3EE1BBBD-1F45-4562-B11C-CF59A350A868}"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8A3215E-8451-4564-B0BB-8E2D7BE9B937}"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EE1BBBD-1F45-4562-B11C-CF59A350A868}"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143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143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8A3215E-8451-4564-B0BB-8E2D7BE9B937}"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EE1BBBD-1F45-4562-B11C-CF59A350A868}"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8A3215E-8451-4564-B0BB-8E2D7BE9B937}"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EE1BBBD-1F45-4562-B11C-CF59A350A868}"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8A3215E-8451-4564-B0BB-8E2D7BE9B937}"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EE1BBBD-1F45-4562-B11C-CF59A350A868}"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B8A3215E-8451-4564-B0BB-8E2D7BE9B937}"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EE1BBBD-1F45-4562-B11C-CF59A350A868}"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143000"/>
            <a:ext cx="8382000" cy="1069848"/>
          </a:xfrm>
        </p:spPr>
        <p:txBody>
          <a:bodyPr anchor="ctr"/>
          <a:lstStyle>
            <a:lvl1pPr>
              <a:defRPr sz="4000" b="0" i="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تاريخ 25"/>
          <p:cNvSpPr>
            <a:spLocks noGrp="1"/>
          </p:cNvSpPr>
          <p:nvPr>
            <p:ph type="dt" sz="half" idx="10"/>
          </p:nvPr>
        </p:nvSpPr>
        <p:spPr/>
        <p:txBody>
          <a:bodyPr rtlCol="0"/>
          <a:lstStyle/>
          <a:p>
            <a:fld id="{B8A3215E-8451-4564-B0BB-8E2D7BE9B937}" type="datetimeFigureOut">
              <a:rPr lang="ar-IQ" smtClean="0"/>
              <a:t>10/04/1440</a:t>
            </a:fld>
            <a:endParaRPr lang="ar-IQ"/>
          </a:p>
        </p:txBody>
      </p:sp>
      <p:sp>
        <p:nvSpPr>
          <p:cNvPr id="27" name="عنصر نائب لرقم الشريحة 26"/>
          <p:cNvSpPr>
            <a:spLocks noGrp="1"/>
          </p:cNvSpPr>
          <p:nvPr>
            <p:ph type="sldNum" sz="quarter" idx="11"/>
          </p:nvPr>
        </p:nvSpPr>
        <p:spPr/>
        <p:txBody>
          <a:bodyPr rtlCol="0"/>
          <a:lstStyle/>
          <a:p>
            <a:fld id="{3EE1BBBD-1F45-4562-B11C-CF59A350A868}" type="slidenum">
              <a:rPr lang="ar-IQ" smtClean="0"/>
              <a:t>‹#›</a:t>
            </a:fld>
            <a:endParaRPr lang="ar-IQ"/>
          </a:p>
        </p:txBody>
      </p:sp>
      <p:sp>
        <p:nvSpPr>
          <p:cNvPr id="28" name="عنصر نائب للتذييل 27"/>
          <p:cNvSpPr>
            <a:spLocks noGrp="1"/>
          </p:cNvSpPr>
          <p:nvPr>
            <p:ph type="ftr" sz="quarter" idx="12"/>
          </p:nvPr>
        </p:nvSpPr>
        <p:spPr/>
        <p:txBody>
          <a:bodyPr rtlCol="0"/>
          <a:lstStyle/>
          <a:p>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a:xfrm>
            <a:off x="6583680" y="612648"/>
            <a:ext cx="957264" cy="457200"/>
          </a:xfrm>
        </p:spPr>
        <p:txBody>
          <a:bodyPr/>
          <a:lstStyle/>
          <a:p>
            <a:fld id="{B8A3215E-8451-4564-B0BB-8E2D7BE9B937}" type="datetimeFigureOut">
              <a:rPr lang="ar-IQ" smtClean="0"/>
              <a:t>10/04/1440</a:t>
            </a:fld>
            <a:endParaRPr lang="ar-IQ"/>
          </a:p>
        </p:txBody>
      </p:sp>
      <p:sp>
        <p:nvSpPr>
          <p:cNvPr id="4" name="عنصر نائب للتذييل 3"/>
          <p:cNvSpPr>
            <a:spLocks noGrp="1"/>
          </p:cNvSpPr>
          <p:nvPr>
            <p:ph type="ftr" sz="quarter" idx="11"/>
          </p:nvPr>
        </p:nvSpPr>
        <p:spPr>
          <a:xfrm>
            <a:off x="5257800" y="612648"/>
            <a:ext cx="1325880" cy="457200"/>
          </a:xfrm>
        </p:spPr>
        <p:txBody>
          <a:bodyPr/>
          <a:lstStyle/>
          <a:p>
            <a:endParaRPr lang="ar-IQ"/>
          </a:p>
        </p:txBody>
      </p:sp>
      <p:sp>
        <p:nvSpPr>
          <p:cNvPr id="5" name="عنصر نائب لرقم الشريحة 4"/>
          <p:cNvSpPr>
            <a:spLocks noGrp="1"/>
          </p:cNvSpPr>
          <p:nvPr>
            <p:ph type="sldNum" sz="quarter" idx="12"/>
          </p:nvPr>
        </p:nvSpPr>
        <p:spPr>
          <a:xfrm>
            <a:off x="8174736" y="2272"/>
            <a:ext cx="762000" cy="365760"/>
          </a:xfrm>
        </p:spPr>
        <p:txBody>
          <a:bodyPr/>
          <a:lstStyle/>
          <a:p>
            <a:fld id="{3EE1BBBD-1F45-4562-B11C-CF59A350A868}"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8A3215E-8451-4564-B0BB-8E2D7BE9B937}" type="datetimeFigureOut">
              <a:rPr lang="ar-IQ" smtClean="0"/>
              <a:t>10/04/1440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3EE1BBBD-1F45-4562-B11C-CF59A350A868}"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353496" y="1101970"/>
            <a:ext cx="3383280" cy="877824"/>
          </a:xfrm>
        </p:spPr>
        <p:txBody>
          <a:bodyPr anchor="b"/>
          <a:lstStyle>
            <a:lvl1pPr algn="l">
              <a:buNone/>
              <a:defRPr sz="1800" b="1"/>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B8A3215E-8451-4564-B0BB-8E2D7BE9B937}"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EE1BBBD-1F45-4562-B11C-CF59A350A868}"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8A3215E-8451-4564-B0BB-8E2D7BE9B937}"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EE1BBBD-1F45-4562-B11C-CF59A350A868}"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مستطيل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مستطيل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مستطيل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مستطيل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مستطيل مستدير الزوايا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مستطيل مستدير الزوايا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مستطيل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مستطيل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مستطيل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مستطيل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مستطيل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مستطيل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عنصر نائب للعنوان 21"/>
          <p:cNvSpPr>
            <a:spLocks noGrp="1"/>
          </p:cNvSpPr>
          <p:nvPr>
            <p:ph type="title"/>
          </p:nvPr>
        </p:nvSpPr>
        <p:spPr>
          <a:xfrm>
            <a:off x="457200" y="1143000"/>
            <a:ext cx="8229600" cy="10668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8A3215E-8451-4564-B0BB-8E2D7BE9B937}" type="datetimeFigureOut">
              <a:rPr lang="ar-IQ" smtClean="0"/>
              <a:t>10/04/1440</a:t>
            </a:fld>
            <a:endParaRPr lang="ar-IQ"/>
          </a:p>
        </p:txBody>
      </p:sp>
      <p:sp>
        <p:nvSpPr>
          <p:cNvPr id="3" name="عنصر نائب للتذييل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ar-IQ"/>
          </a:p>
        </p:txBody>
      </p:sp>
      <p:sp>
        <p:nvSpPr>
          <p:cNvPr id="23" name="عنصر نائب لرقم الشريحة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3EE1BBBD-1F45-4562-B11C-CF59A350A868}"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pPr algn="ctr">
              <a:lnSpc>
                <a:spcPct val="115000"/>
              </a:lnSpc>
            </a:pPr>
            <a:r>
              <a:rPr lang="ar-IQ" b="1" dirty="0">
                <a:solidFill>
                  <a:schemeClr val="accent2">
                    <a:lumMod val="20000"/>
                    <a:lumOff val="80000"/>
                  </a:schemeClr>
                </a:solidFill>
                <a:latin typeface="Calibri"/>
                <a:ea typeface="Times New Roman"/>
                <a:cs typeface="Simplified Arabic"/>
              </a:rPr>
              <a:t>مجالات السباحة</a:t>
            </a:r>
            <a:r>
              <a:rPr lang="en-US" sz="3600" dirty="0">
                <a:latin typeface="Calibri"/>
                <a:ea typeface="Calibri"/>
                <a:cs typeface="Arial"/>
              </a:rPr>
              <a:t/>
            </a:r>
            <a:br>
              <a:rPr lang="en-US" sz="3600" dirty="0">
                <a:latin typeface="Calibri"/>
                <a:ea typeface="Calibri"/>
                <a:cs typeface="Arial"/>
              </a:rPr>
            </a:br>
            <a:endParaRPr lang="ar-IQ" dirty="0"/>
          </a:p>
        </p:txBody>
      </p:sp>
    </p:spTree>
    <p:extLst>
      <p:ext uri="{BB962C8B-B14F-4D97-AF65-F5344CB8AC3E}">
        <p14:creationId xmlns:p14="http://schemas.microsoft.com/office/powerpoint/2010/main" val="2725366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rot="10800000" flipV="1">
            <a:off x="1403648" y="583788"/>
            <a:ext cx="7388696"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accent1">
                    <a:lumMod val="50000"/>
                  </a:schemeClr>
                </a:solidFill>
                <a:effectLst/>
                <a:latin typeface="Calibri" pitchFamily="34" charset="0"/>
                <a:ea typeface="Times New Roman" pitchFamily="18" charset="0"/>
                <a:cs typeface="Arial" pitchFamily="34" charset="0"/>
              </a:rPr>
              <a:t>5- طوافات الكتف : </a:t>
            </a:r>
            <a:endParaRPr kumimoji="0" lang="en-US" sz="1050" b="0" i="0" u="none" strike="noStrike" cap="none" normalizeH="0" baseline="0" dirty="0" smtClean="0">
              <a:ln>
                <a:noFill/>
              </a:ln>
              <a:solidFill>
                <a:schemeClr val="accent1">
                  <a:lumMod val="50000"/>
                </a:schemeClr>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accent1">
                    <a:lumMod val="50000"/>
                  </a:schemeClr>
                </a:solidFill>
                <a:effectLst/>
                <a:latin typeface="Calibri" pitchFamily="34" charset="0"/>
                <a:ea typeface="Times New Roman" pitchFamily="18" charset="0"/>
                <a:cs typeface="Arial" pitchFamily="34" charset="0"/>
              </a:rPr>
              <a:t> وهي تستعمل لطفو الكتف وتشد على العضد أعلى الساعد </a:t>
            </a:r>
            <a:r>
              <a:rPr kumimoji="0" lang="en-US" sz="2000" b="0" i="0" u="none" strike="noStrike" cap="none" normalizeH="0" baseline="0" dirty="0" smtClean="0">
                <a:ln>
                  <a:noFill/>
                </a:ln>
                <a:solidFill>
                  <a:schemeClr val="accent1">
                    <a:lumMod val="50000"/>
                  </a:schemeClr>
                </a:solidFill>
                <a:effectLst/>
                <a:latin typeface="Calibri" pitchFamily="34" charset="0"/>
                <a:ea typeface="Times New Roman" pitchFamily="18" charset="0"/>
                <a:cs typeface="Arial" pitchFamily="34" charset="0"/>
              </a:rPr>
              <a:t>.</a:t>
            </a:r>
            <a:endParaRPr kumimoji="0" lang="en-US" sz="1050" b="0" i="0" u="none" strike="noStrike" cap="none" normalizeH="0" baseline="0" dirty="0" smtClean="0">
              <a:ln>
                <a:noFill/>
              </a:ln>
              <a:solidFill>
                <a:schemeClr val="accent1">
                  <a:lumMod val="50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6"/>
          <p:cNvSpPr>
            <a:spLocks noChangeArrowheads="1"/>
          </p:cNvSpPr>
          <p:nvPr/>
        </p:nvSpPr>
        <p:spPr bwMode="auto">
          <a:xfrm rot="10800000" flipV="1">
            <a:off x="1204527" y="1962144"/>
            <a:ext cx="7316688"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6</a:t>
            </a:r>
            <a:r>
              <a:rPr kumimoji="0" lang="ar-SA"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سماعة التحدث عن بعد للسباحين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وهي من التقنيات الحديثة التي تسمح للسباح بسماع تعليمات المدرب عن بعد , حيث أنها تسمح له أن يستمع إلى محطات الراديو المفضلة وبذلك تضيف متعة أثناء السباحة لكسر حاجز الملل.</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7"/>
          <p:cNvSpPr>
            <a:spLocks noChangeArrowheads="1"/>
          </p:cNvSpPr>
          <p:nvPr/>
        </p:nvSpPr>
        <p:spPr bwMode="auto">
          <a:xfrm rot="10800000" flipV="1">
            <a:off x="995039" y="4613648"/>
            <a:ext cx="765996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en-US" sz="200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7</a:t>
            </a:r>
            <a:r>
              <a:rPr kumimoji="0" lang="ar-IQ" sz="200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قناة او أنبوبة التنفس :</a:t>
            </a:r>
            <a:endParaRPr kumimoji="0" lang="en-US" sz="105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00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وهو أنبوب يربط بالرأس يسمح للاعب بالتنفس بسهولة </a:t>
            </a:r>
            <a:r>
              <a:rPr kumimoji="0" lang="en-US" sz="200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endParaRPr kumimoji="0" lang="en-US" sz="280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849893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7227" y="764704"/>
            <a:ext cx="8795253" cy="6057043"/>
          </a:xfrm>
          <a:prstGeom prst="rect">
            <a:avLst/>
          </a:prstGeom>
        </p:spPr>
        <p:txBody>
          <a:bodyPr wrap="square">
            <a:spAutoFit/>
          </a:bodyPr>
          <a:lstStyle/>
          <a:p>
            <a:pPr algn="justLow">
              <a:lnSpc>
                <a:spcPct val="115000"/>
              </a:lnSpc>
            </a:pPr>
            <a:r>
              <a:rPr lang="ar-IQ" sz="2800" dirty="0" smtClean="0">
                <a:solidFill>
                  <a:srgbClr val="1F497D"/>
                </a:solidFill>
                <a:effectLst/>
                <a:latin typeface="Calibri"/>
                <a:ea typeface="Times New Roman"/>
                <a:cs typeface="Simplified Arabic"/>
              </a:rPr>
              <a:t>1</a:t>
            </a:r>
            <a:r>
              <a:rPr lang="ar-EG" sz="2800" dirty="0" smtClean="0">
                <a:solidFill>
                  <a:srgbClr val="1F497D"/>
                </a:solidFill>
                <a:effectLst/>
                <a:latin typeface="Calibri"/>
                <a:ea typeface="Times New Roman"/>
                <a:cs typeface="Simplified Arabic"/>
              </a:rPr>
              <a:t>- السباحة الترويحية </a:t>
            </a:r>
            <a:r>
              <a:rPr lang="en-US" sz="2800" dirty="0" smtClean="0">
                <a:solidFill>
                  <a:srgbClr val="1F497D"/>
                </a:solidFill>
                <a:effectLst/>
                <a:latin typeface="Simplified Arabic"/>
                <a:ea typeface="Times New Roman"/>
                <a:cs typeface="Arial"/>
              </a:rPr>
              <a:t>Recreational swimming </a:t>
            </a:r>
            <a:r>
              <a:rPr lang="ar-EG" sz="2800" dirty="0" smtClean="0">
                <a:solidFill>
                  <a:srgbClr val="1F497D"/>
                </a:solidFill>
                <a:effectLst/>
                <a:latin typeface="Calibri"/>
                <a:ea typeface="Times New Roman"/>
                <a:cs typeface="Simplified Arabic"/>
              </a:rPr>
              <a:t> :</a:t>
            </a:r>
            <a:endParaRPr lang="en-US" sz="2000" dirty="0" smtClean="0">
              <a:effectLst/>
              <a:latin typeface="Calibri"/>
              <a:ea typeface="Calibri"/>
              <a:cs typeface="Arial"/>
            </a:endParaRPr>
          </a:p>
          <a:p>
            <a:pPr algn="justLow">
              <a:lnSpc>
                <a:spcPct val="115000"/>
              </a:lnSpc>
            </a:pPr>
            <a:r>
              <a:rPr lang="ar-EG" sz="2800" dirty="0" smtClean="0">
                <a:solidFill>
                  <a:srgbClr val="1F497D"/>
                </a:solidFill>
                <a:effectLst/>
                <a:latin typeface="Calibri"/>
                <a:ea typeface="Times New Roman"/>
                <a:cs typeface="Simplified Arabic"/>
              </a:rPr>
              <a:t>ان ممارسة الشخص لهواية ترويحية يعد شيئا هاما يؤثر في تكوين شخصيته المتكاملة ويذكر "وليام </a:t>
            </a:r>
            <a:r>
              <a:rPr lang="ar-EG" sz="2800" dirty="0" err="1" smtClean="0">
                <a:solidFill>
                  <a:srgbClr val="1F497D"/>
                </a:solidFill>
                <a:effectLst/>
                <a:latin typeface="Calibri"/>
                <a:ea typeface="Times New Roman"/>
                <a:cs typeface="Simplified Arabic"/>
              </a:rPr>
              <a:t>مانجر</a:t>
            </a:r>
            <a:r>
              <a:rPr lang="ar-EG" sz="2800" dirty="0" smtClean="0">
                <a:solidFill>
                  <a:srgbClr val="1F497D"/>
                </a:solidFill>
                <a:effectLst/>
                <a:latin typeface="Calibri"/>
                <a:ea typeface="Times New Roman"/>
                <a:cs typeface="Simplified Arabic"/>
              </a:rPr>
              <a:t>" أن الشخص المتمتع بالصحة الجيدة هو الشخص ذو الهوايات الترويحية وتعتبر السباحة احد هذه الأنشطة الترويحية حيث يمكن ممارستها لجميع الأعمار والأجناس وفيها لا يلتزم الفرد باتباع قواعد خاصة وطريقة معينة للسباحة وانما يترك للفرد حرية اختيار الوقت والطريقة .</a:t>
            </a:r>
            <a:endParaRPr lang="en-US" sz="2000" dirty="0" smtClean="0">
              <a:effectLst/>
              <a:latin typeface="Calibri"/>
              <a:ea typeface="Calibri"/>
              <a:cs typeface="Arial"/>
            </a:endParaRPr>
          </a:p>
          <a:p>
            <a:pPr algn="justLow">
              <a:lnSpc>
                <a:spcPct val="115000"/>
              </a:lnSpc>
            </a:pPr>
            <a:r>
              <a:rPr lang="ar-EG" sz="2800" dirty="0" smtClean="0">
                <a:solidFill>
                  <a:srgbClr val="1F497D"/>
                </a:solidFill>
                <a:effectLst/>
                <a:latin typeface="Calibri"/>
                <a:ea typeface="Times New Roman"/>
                <a:cs typeface="Simplified Arabic"/>
              </a:rPr>
              <a:t>2- السباحة التنافسية </a:t>
            </a:r>
            <a:r>
              <a:rPr lang="en-US" sz="2800" dirty="0" smtClean="0">
                <a:solidFill>
                  <a:srgbClr val="1F497D"/>
                </a:solidFill>
                <a:effectLst/>
                <a:latin typeface="Simplified Arabic"/>
                <a:ea typeface="Times New Roman"/>
                <a:cs typeface="Arial"/>
              </a:rPr>
              <a:t>Competitive swimming</a:t>
            </a:r>
            <a:r>
              <a:rPr lang="ar-EG" sz="2800" dirty="0" smtClean="0">
                <a:solidFill>
                  <a:srgbClr val="1F497D"/>
                </a:solidFill>
                <a:effectLst/>
                <a:latin typeface="Calibri"/>
                <a:ea typeface="Times New Roman"/>
                <a:cs typeface="Simplified Arabic"/>
              </a:rPr>
              <a:t> :</a:t>
            </a:r>
            <a:endParaRPr lang="en-US" sz="2000" dirty="0" smtClean="0">
              <a:effectLst/>
              <a:latin typeface="Calibri"/>
              <a:ea typeface="Calibri"/>
              <a:cs typeface="Arial"/>
            </a:endParaRPr>
          </a:p>
          <a:p>
            <a:r>
              <a:rPr lang="ar-EG" sz="2800" dirty="0" smtClean="0">
                <a:solidFill>
                  <a:srgbClr val="1F497D"/>
                </a:solidFill>
                <a:effectLst/>
                <a:ea typeface="Times New Roman"/>
                <a:cs typeface="Simplified Arabic"/>
              </a:rPr>
              <a:t>وهذا النوع من يمارس وفق قوانين وقواعد محددة ومعروفة ينظمها الاتحاد الدولي للسباحة للهواة وفيها يخضع الشخص لبرنامج تدريبي منظم يهدف في نهايته الي تحقيق إنجاز رقمي منشود وهذا يتطلب بذل الجهد والانتظام في التدريب وللسباحة التنافسية مسابقات محددة المسافة يشارك فيها السباحين .</a:t>
            </a:r>
            <a:r>
              <a:rPr lang="en-US" dirty="0" smtClean="0">
                <a:solidFill>
                  <a:srgbClr val="1F497D"/>
                </a:solidFill>
                <a:effectLst/>
                <a:latin typeface="Simplified Arabic"/>
                <a:ea typeface="Times New Roman"/>
              </a:rPr>
              <a:t/>
            </a:r>
            <a:br>
              <a:rPr lang="en-US" dirty="0" smtClean="0">
                <a:solidFill>
                  <a:srgbClr val="1F497D"/>
                </a:solidFill>
                <a:effectLst/>
                <a:latin typeface="Simplified Arabic"/>
                <a:ea typeface="Times New Roman"/>
              </a:rPr>
            </a:br>
            <a:endParaRPr lang="ar-IQ" dirty="0"/>
          </a:p>
        </p:txBody>
      </p:sp>
    </p:spTree>
    <p:extLst>
      <p:ext uri="{BB962C8B-B14F-4D97-AF65-F5344CB8AC3E}">
        <p14:creationId xmlns:p14="http://schemas.microsoft.com/office/powerpoint/2010/main" val="3879806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515895"/>
            <a:ext cx="9036496" cy="5599995"/>
          </a:xfrm>
          <a:prstGeom prst="rect">
            <a:avLst/>
          </a:prstGeom>
        </p:spPr>
        <p:txBody>
          <a:bodyPr wrap="square">
            <a:spAutoFit/>
          </a:bodyPr>
          <a:lstStyle/>
          <a:p>
            <a:pPr>
              <a:lnSpc>
                <a:spcPct val="115000"/>
              </a:lnSpc>
            </a:pPr>
            <a:r>
              <a:rPr lang="ar-SA" sz="2400" dirty="0" smtClean="0">
                <a:solidFill>
                  <a:schemeClr val="accent5">
                    <a:lumMod val="50000"/>
                  </a:schemeClr>
                </a:solidFill>
                <a:effectLst/>
                <a:latin typeface="Calibri"/>
                <a:ea typeface="Times New Roman"/>
                <a:cs typeface="Simplified Arabic"/>
              </a:rPr>
              <a:t>3- السباحة لذوي الاحتياجات الخاصة   </a:t>
            </a:r>
            <a:r>
              <a:rPr lang="en-US" sz="2400" dirty="0" smtClean="0">
                <a:solidFill>
                  <a:schemeClr val="accent5">
                    <a:lumMod val="50000"/>
                  </a:schemeClr>
                </a:solidFill>
                <a:effectLst/>
                <a:latin typeface="Simplified Arabic"/>
                <a:ea typeface="Times New Roman"/>
                <a:cs typeface="Arial"/>
              </a:rPr>
              <a:t/>
            </a:r>
            <a:br>
              <a:rPr lang="en-US" sz="2400" dirty="0" smtClean="0">
                <a:solidFill>
                  <a:schemeClr val="accent5">
                    <a:lumMod val="50000"/>
                  </a:schemeClr>
                </a:solidFill>
                <a:effectLst/>
                <a:latin typeface="Simplified Arabic"/>
                <a:ea typeface="Times New Roman"/>
                <a:cs typeface="Arial"/>
              </a:rPr>
            </a:br>
            <a:r>
              <a:rPr lang="en-US" sz="2400" dirty="0" smtClean="0">
                <a:solidFill>
                  <a:schemeClr val="accent5">
                    <a:lumMod val="50000"/>
                  </a:schemeClr>
                </a:solidFill>
                <a:effectLst/>
                <a:latin typeface="Simplified Arabic"/>
                <a:ea typeface="Times New Roman"/>
                <a:cs typeface="Arial"/>
              </a:rPr>
              <a:t> </a:t>
            </a:r>
            <a:r>
              <a:rPr lang="ar-SA" sz="2400" dirty="0" smtClean="0">
                <a:solidFill>
                  <a:schemeClr val="accent5">
                    <a:lumMod val="50000"/>
                  </a:schemeClr>
                </a:solidFill>
                <a:effectLst/>
                <a:latin typeface="Calibri"/>
                <a:ea typeface="Times New Roman"/>
                <a:cs typeface="Simplified Arabic"/>
              </a:rPr>
              <a:t>منذ زمن بعيد ورياضة السباحة قد استخدمت كوظيفة علاجية وتتزايد اهميتها يوما بعد يوم حتى اصبح برنامج السباحة جزءا هاما من برنامج العلاج لكثير من الحلات المعوقين فيكاد يجمع الخبراء على ان رياضة السباحة تحتل المرتبة الاولى من حيث قيمتها العلاجية مقارنة بالأنشطة الرياضية الاخرى</a:t>
            </a:r>
            <a:r>
              <a:rPr lang="en-US" sz="2400" dirty="0" smtClean="0">
                <a:solidFill>
                  <a:schemeClr val="accent5">
                    <a:lumMod val="50000"/>
                  </a:schemeClr>
                </a:solidFill>
                <a:effectLst/>
                <a:latin typeface="Simplified Arabic"/>
                <a:ea typeface="Times New Roman"/>
                <a:cs typeface="Arial"/>
              </a:rPr>
              <a:t>.</a:t>
            </a:r>
            <a:br>
              <a:rPr lang="en-US" sz="2400" dirty="0" smtClean="0">
                <a:solidFill>
                  <a:schemeClr val="accent5">
                    <a:lumMod val="50000"/>
                  </a:schemeClr>
                </a:solidFill>
                <a:effectLst/>
                <a:latin typeface="Simplified Arabic"/>
                <a:ea typeface="Times New Roman"/>
                <a:cs typeface="Arial"/>
              </a:rPr>
            </a:br>
            <a:r>
              <a:rPr lang="ar-SA" sz="2400" dirty="0" smtClean="0">
                <a:solidFill>
                  <a:schemeClr val="accent5">
                    <a:lumMod val="50000"/>
                  </a:schemeClr>
                </a:solidFill>
                <a:effectLst/>
                <a:latin typeface="Calibri"/>
                <a:ea typeface="Times New Roman"/>
                <a:cs typeface="Simplified Arabic"/>
              </a:rPr>
              <a:t>4- السباحة الايقاعية (</a:t>
            </a:r>
            <a:r>
              <a:rPr lang="ar-SA" sz="2400" dirty="0" err="1" smtClean="0">
                <a:solidFill>
                  <a:schemeClr val="accent5">
                    <a:lumMod val="50000"/>
                  </a:schemeClr>
                </a:solidFill>
                <a:effectLst/>
                <a:latin typeface="Calibri"/>
                <a:ea typeface="Times New Roman"/>
                <a:cs typeface="Simplified Arabic"/>
              </a:rPr>
              <a:t>التوقيتية</a:t>
            </a:r>
            <a:r>
              <a:rPr lang="ar-SA" sz="2400" dirty="0" smtClean="0">
                <a:solidFill>
                  <a:schemeClr val="accent5">
                    <a:lumMod val="50000"/>
                  </a:schemeClr>
                </a:solidFill>
                <a:effectLst/>
                <a:latin typeface="Calibri"/>
                <a:ea typeface="Times New Roman"/>
                <a:cs typeface="Simplified Arabic"/>
              </a:rPr>
              <a:t> )  </a:t>
            </a:r>
            <a:r>
              <a:rPr lang="en-US" sz="2400" dirty="0" smtClean="0">
                <a:solidFill>
                  <a:schemeClr val="accent5">
                    <a:lumMod val="50000"/>
                  </a:schemeClr>
                </a:solidFill>
                <a:effectLst/>
                <a:latin typeface="Simplified Arabic"/>
                <a:ea typeface="Times New Roman"/>
                <a:cs typeface="Arial"/>
              </a:rPr>
              <a:t/>
            </a:r>
            <a:br>
              <a:rPr lang="en-US" sz="2400" dirty="0" smtClean="0">
                <a:solidFill>
                  <a:schemeClr val="accent5">
                    <a:lumMod val="50000"/>
                  </a:schemeClr>
                </a:solidFill>
                <a:effectLst/>
                <a:latin typeface="Simplified Arabic"/>
                <a:ea typeface="Times New Roman"/>
                <a:cs typeface="Arial"/>
              </a:rPr>
            </a:br>
            <a:r>
              <a:rPr lang="ar-SA" sz="2400" dirty="0" smtClean="0">
                <a:solidFill>
                  <a:schemeClr val="accent5">
                    <a:lumMod val="50000"/>
                  </a:schemeClr>
                </a:solidFill>
                <a:effectLst/>
                <a:latin typeface="Calibri"/>
                <a:ea typeface="Times New Roman"/>
                <a:cs typeface="Simplified Arabic"/>
              </a:rPr>
              <a:t>    تعرف السباحة الايقاعية او </a:t>
            </a:r>
            <a:r>
              <a:rPr lang="ar-SA" sz="2400" dirty="0" err="1" smtClean="0">
                <a:solidFill>
                  <a:schemeClr val="accent5">
                    <a:lumMod val="50000"/>
                  </a:schemeClr>
                </a:solidFill>
                <a:effectLst/>
                <a:latin typeface="Calibri"/>
                <a:ea typeface="Times New Roman"/>
                <a:cs typeface="Simplified Arabic"/>
              </a:rPr>
              <a:t>التوقيتية</a:t>
            </a:r>
            <a:r>
              <a:rPr lang="ar-SA" sz="2400" dirty="0" smtClean="0">
                <a:solidFill>
                  <a:schemeClr val="accent5">
                    <a:lumMod val="50000"/>
                  </a:schemeClr>
                </a:solidFill>
                <a:effectLst/>
                <a:latin typeface="Calibri"/>
                <a:ea typeface="Times New Roman"/>
                <a:cs typeface="Simplified Arabic"/>
              </a:rPr>
              <a:t> بانها نشاط مائي تمارسه الفتيات دون الرجال وتشمل على الطرق الفنية المائية او الحركات التي تنظم وتخطط الاداء الجماعي في تناسق مع المصاحبة الموسيقية المختارة ويعتبر هذا اللون من الانشطة الخلاقة حيث تصمم الحركات المطلوبة على اساس الموسيقى المصاحبة المختارة حيث يقوم المختص بالاستماع وتحليل الموسيقى المصاحبة ثم يختار الطرق الفنية المناسبة من انواع السباحة او حركات الاكروبات المائية والتي تعبر عن الموسيقى ثم يبدا تنظيم ممارسة هذه الحركات اولا كتمرينات ارضية ثم بعد </a:t>
            </a:r>
            <a:r>
              <a:rPr lang="ar-SA" sz="2400" dirty="0" err="1" smtClean="0">
                <a:solidFill>
                  <a:schemeClr val="accent5">
                    <a:lumMod val="50000"/>
                  </a:schemeClr>
                </a:solidFill>
                <a:effectLst/>
                <a:latin typeface="Calibri"/>
                <a:ea typeface="Times New Roman"/>
                <a:cs typeface="Simplified Arabic"/>
              </a:rPr>
              <a:t>ذالك</a:t>
            </a:r>
            <a:r>
              <a:rPr lang="ar-SA" sz="2400" dirty="0" smtClean="0">
                <a:solidFill>
                  <a:schemeClr val="accent5">
                    <a:lumMod val="50000"/>
                  </a:schemeClr>
                </a:solidFill>
                <a:effectLst/>
                <a:latin typeface="Calibri"/>
                <a:ea typeface="Times New Roman"/>
                <a:cs typeface="Simplified Arabic"/>
              </a:rPr>
              <a:t> في جزء الضحل واخيرا في الجزء العميق من الماء</a:t>
            </a:r>
            <a:r>
              <a:rPr lang="en-US" sz="2400" dirty="0" smtClean="0">
                <a:solidFill>
                  <a:schemeClr val="accent5">
                    <a:lumMod val="50000"/>
                  </a:schemeClr>
                </a:solidFill>
                <a:effectLst/>
                <a:latin typeface="Simplified Arabic"/>
                <a:ea typeface="Times New Roman"/>
                <a:cs typeface="Arial"/>
              </a:rPr>
              <a:t>.</a:t>
            </a:r>
            <a:endParaRPr lang="en-US" dirty="0">
              <a:solidFill>
                <a:schemeClr val="accent5">
                  <a:lumMod val="50000"/>
                </a:schemeClr>
              </a:solidFill>
              <a:effectLst/>
              <a:latin typeface="Calibri"/>
              <a:ea typeface="Calibri"/>
              <a:cs typeface="Arial"/>
            </a:endParaRPr>
          </a:p>
        </p:txBody>
      </p:sp>
    </p:spTree>
    <p:extLst>
      <p:ext uri="{BB962C8B-B14F-4D97-AF65-F5344CB8AC3E}">
        <p14:creationId xmlns:p14="http://schemas.microsoft.com/office/powerpoint/2010/main" val="325172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31257" y="908720"/>
            <a:ext cx="8784976" cy="3471720"/>
          </a:xfrm>
          <a:prstGeom prst="rect">
            <a:avLst/>
          </a:prstGeom>
        </p:spPr>
        <p:txBody>
          <a:bodyPr wrap="square">
            <a:spAutoFit/>
          </a:bodyPr>
          <a:lstStyle/>
          <a:p>
            <a:pPr>
              <a:lnSpc>
                <a:spcPct val="115000"/>
              </a:lnSpc>
            </a:pPr>
            <a:r>
              <a:rPr lang="ar-IQ" sz="3200" dirty="0" smtClean="0">
                <a:solidFill>
                  <a:schemeClr val="accent5">
                    <a:lumMod val="50000"/>
                  </a:schemeClr>
                </a:solidFill>
                <a:effectLst/>
                <a:latin typeface="Calibri"/>
                <a:ea typeface="Times New Roman"/>
                <a:cs typeface="Simplified Arabic"/>
              </a:rPr>
              <a:t>5- </a:t>
            </a:r>
            <a:r>
              <a:rPr lang="ar-SA" sz="3200" dirty="0" smtClean="0">
                <a:solidFill>
                  <a:schemeClr val="accent5">
                    <a:lumMod val="50000"/>
                  </a:schemeClr>
                </a:solidFill>
                <a:effectLst/>
                <a:latin typeface="Calibri"/>
                <a:ea typeface="Times New Roman"/>
                <a:cs typeface="Simplified Arabic"/>
              </a:rPr>
              <a:t>السباحة التعليمية </a:t>
            </a:r>
            <a:r>
              <a:rPr lang="en-US" sz="3200" dirty="0" smtClean="0">
                <a:solidFill>
                  <a:schemeClr val="accent5">
                    <a:lumMod val="50000"/>
                  </a:schemeClr>
                </a:solidFill>
                <a:effectLst/>
                <a:latin typeface="Simplified Arabic"/>
                <a:ea typeface="Times New Roman"/>
                <a:cs typeface="Arial"/>
              </a:rPr>
              <a:t/>
            </a:r>
            <a:br>
              <a:rPr lang="en-US" sz="3200" dirty="0" smtClean="0">
                <a:solidFill>
                  <a:schemeClr val="accent5">
                    <a:lumMod val="50000"/>
                  </a:schemeClr>
                </a:solidFill>
                <a:effectLst/>
                <a:latin typeface="Simplified Arabic"/>
                <a:ea typeface="Times New Roman"/>
                <a:cs typeface="Arial"/>
              </a:rPr>
            </a:br>
            <a:r>
              <a:rPr lang="ar-SA" sz="3200" dirty="0" smtClean="0">
                <a:solidFill>
                  <a:schemeClr val="accent5">
                    <a:lumMod val="50000"/>
                  </a:schemeClr>
                </a:solidFill>
                <a:effectLst/>
                <a:latin typeface="Calibri"/>
                <a:ea typeface="Times New Roman"/>
                <a:cs typeface="Simplified Arabic"/>
              </a:rPr>
              <a:t>      تتضمن السباحة التعليمية اكساب الفرد مهارات وطرق السباحة المختلفة بداء بالمهارات الاساسية مثل مهارات الثقة مع الماء ومهارات الطفو ومهارات الانزلاق ومهارة الوقوف في الماء ومهارات السباحة الاربع ( الزحف على البطن(الحرة) ، سباحة الظهر ، سباحة الصدر وسباحة الفراشة ).</a:t>
            </a:r>
            <a:endParaRPr lang="en-US" sz="2400" dirty="0">
              <a:solidFill>
                <a:schemeClr val="accent5">
                  <a:lumMod val="50000"/>
                </a:schemeClr>
              </a:solidFill>
              <a:effectLst/>
              <a:latin typeface="Calibri"/>
              <a:ea typeface="Calibri"/>
              <a:cs typeface="Arial"/>
            </a:endParaRPr>
          </a:p>
        </p:txBody>
      </p:sp>
    </p:spTree>
    <p:extLst>
      <p:ext uri="{BB962C8B-B14F-4D97-AF65-F5344CB8AC3E}">
        <p14:creationId xmlns:p14="http://schemas.microsoft.com/office/powerpoint/2010/main" val="973058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23528" y="1700808"/>
            <a:ext cx="8458200" cy="1470025"/>
          </a:xfrm>
        </p:spPr>
        <p:txBody>
          <a:bodyPr>
            <a:normAutofit fontScale="90000"/>
          </a:bodyPr>
          <a:lstStyle/>
          <a:p>
            <a:pPr algn="justLow">
              <a:lnSpc>
                <a:spcPct val="115000"/>
              </a:lnSpc>
            </a:pPr>
            <a:r>
              <a:rPr lang="ar-SA" b="1" kern="1800" dirty="0">
                <a:solidFill>
                  <a:schemeClr val="accent1">
                    <a:lumMod val="20000"/>
                    <a:lumOff val="80000"/>
                  </a:schemeClr>
                </a:solidFill>
                <a:latin typeface="Calibri"/>
                <a:ea typeface="Times New Roman"/>
                <a:cs typeface="Simplified Arabic"/>
              </a:rPr>
              <a:t>الوسائل التعليمية المستخدمة في المجال </a:t>
            </a:r>
            <a:r>
              <a:rPr lang="ar-SA" b="1" kern="1800" dirty="0" smtClean="0">
                <a:solidFill>
                  <a:schemeClr val="accent1">
                    <a:lumMod val="20000"/>
                    <a:lumOff val="80000"/>
                  </a:schemeClr>
                </a:solidFill>
                <a:latin typeface="Calibri"/>
                <a:ea typeface="Times New Roman"/>
                <a:cs typeface="Simplified Arabic"/>
              </a:rPr>
              <a:t>الرياضي</a:t>
            </a:r>
            <a:endParaRPr lang="ar-IQ" dirty="0">
              <a:solidFill>
                <a:schemeClr val="accent1">
                  <a:lumMod val="20000"/>
                  <a:lumOff val="80000"/>
                </a:schemeClr>
              </a:solidFill>
            </a:endParaRPr>
          </a:p>
        </p:txBody>
      </p:sp>
    </p:spTree>
    <p:extLst>
      <p:ext uri="{BB962C8B-B14F-4D97-AF65-F5344CB8AC3E}">
        <p14:creationId xmlns:p14="http://schemas.microsoft.com/office/powerpoint/2010/main" val="509764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806859"/>
            <a:ext cx="8640960" cy="4622804"/>
          </a:xfrm>
          <a:prstGeom prst="rect">
            <a:avLst/>
          </a:prstGeom>
        </p:spPr>
        <p:txBody>
          <a:bodyPr wrap="square">
            <a:spAutoFit/>
          </a:bodyPr>
          <a:lstStyle/>
          <a:p>
            <a:pPr algn="justLow">
              <a:lnSpc>
                <a:spcPct val="115000"/>
              </a:lnSpc>
            </a:pPr>
            <a:r>
              <a:rPr lang="ar-SA" sz="3200" kern="1800" dirty="0" smtClean="0">
                <a:solidFill>
                  <a:schemeClr val="accent1">
                    <a:lumMod val="50000"/>
                  </a:schemeClr>
                </a:solidFill>
                <a:effectLst/>
                <a:latin typeface="Calibri"/>
                <a:ea typeface="Times New Roman"/>
                <a:cs typeface="Simplified Arabic"/>
              </a:rPr>
              <a:t> استخدمت الكثير من الوسائل التعليمية في مجال تعلم الحركات والمهارات الرياضية، منها ما استخدم كوسائل تعليمية تهدف الى اكتساب وتعلم المهارات المختلفة في الالعاب الرياضية، ومنها ما استخدم كوسائل </a:t>
            </a:r>
            <a:r>
              <a:rPr lang="ar-SA" sz="3200" kern="1800" dirty="0" err="1" smtClean="0">
                <a:solidFill>
                  <a:schemeClr val="accent1">
                    <a:lumMod val="50000"/>
                  </a:schemeClr>
                </a:solidFill>
                <a:effectLst/>
                <a:latin typeface="Calibri"/>
                <a:ea typeface="Times New Roman"/>
                <a:cs typeface="Simplified Arabic"/>
              </a:rPr>
              <a:t>آمان</a:t>
            </a:r>
            <a:r>
              <a:rPr lang="ar-SA" sz="3200" kern="1800" dirty="0" smtClean="0">
                <a:solidFill>
                  <a:schemeClr val="accent1">
                    <a:lumMod val="50000"/>
                  </a:schemeClr>
                </a:solidFill>
                <a:effectLst/>
                <a:latin typeface="Calibri"/>
                <a:ea typeface="Times New Roman"/>
                <a:cs typeface="Simplified Arabic"/>
              </a:rPr>
              <a:t> تساعد المتعلمين على </a:t>
            </a:r>
            <a:r>
              <a:rPr lang="ar-SA" sz="3200" kern="1800" dirty="0" err="1" smtClean="0">
                <a:solidFill>
                  <a:schemeClr val="accent1">
                    <a:lumMod val="50000"/>
                  </a:schemeClr>
                </a:solidFill>
                <a:effectLst/>
                <a:latin typeface="Calibri"/>
                <a:ea typeface="Times New Roman"/>
                <a:cs typeface="Simplified Arabic"/>
              </a:rPr>
              <a:t>آداء</a:t>
            </a:r>
            <a:r>
              <a:rPr lang="ar-SA" sz="3200" kern="1800" dirty="0" smtClean="0">
                <a:solidFill>
                  <a:schemeClr val="accent1">
                    <a:lumMod val="50000"/>
                  </a:schemeClr>
                </a:solidFill>
                <a:effectLst/>
                <a:latin typeface="Calibri"/>
                <a:ea typeface="Times New Roman"/>
                <a:cs typeface="Simplified Arabic"/>
              </a:rPr>
              <a:t> الحركات الصعبة والخطيرة. </a:t>
            </a:r>
            <a:endParaRPr lang="en-US" sz="2400" dirty="0" smtClean="0">
              <a:solidFill>
                <a:schemeClr val="accent1">
                  <a:lumMod val="50000"/>
                </a:schemeClr>
              </a:solidFill>
              <a:effectLst/>
              <a:latin typeface="Calibri"/>
              <a:ea typeface="Calibri"/>
              <a:cs typeface="Arial"/>
            </a:endParaRPr>
          </a:p>
          <a:p>
            <a:pPr algn="justLow">
              <a:lnSpc>
                <a:spcPct val="115000"/>
              </a:lnSpc>
            </a:pPr>
            <a:r>
              <a:rPr lang="ar-SA" sz="3200" kern="1800" dirty="0" smtClean="0">
                <a:solidFill>
                  <a:schemeClr val="accent1">
                    <a:lumMod val="50000"/>
                  </a:schemeClr>
                </a:solidFill>
                <a:effectLst/>
                <a:latin typeface="Calibri"/>
                <a:ea typeface="Times New Roman"/>
                <a:cs typeface="Simplified Arabic"/>
              </a:rPr>
              <a:t>تعرف الوسائل التعليمية : هي المواد والأدوات والأجهزة التعليمية و طرق العرض التي يستخدمها المدرس في المواقف التعليمية بطريقة منظمة لتسهيل عملية التدريس.</a:t>
            </a:r>
            <a:endParaRPr lang="ar-IQ" sz="3200" dirty="0">
              <a:solidFill>
                <a:schemeClr val="accent1">
                  <a:lumMod val="50000"/>
                </a:schemeClr>
              </a:solidFill>
            </a:endParaRPr>
          </a:p>
        </p:txBody>
      </p:sp>
    </p:spTree>
    <p:extLst>
      <p:ext uri="{BB962C8B-B14F-4D97-AF65-F5344CB8AC3E}">
        <p14:creationId xmlns:p14="http://schemas.microsoft.com/office/powerpoint/2010/main" val="414279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692696"/>
            <a:ext cx="8820472" cy="6022418"/>
          </a:xfrm>
          <a:prstGeom prst="rect">
            <a:avLst/>
          </a:prstGeom>
        </p:spPr>
        <p:txBody>
          <a:bodyPr wrap="square">
            <a:spAutoFit/>
          </a:bodyPr>
          <a:lstStyle/>
          <a:p>
            <a:pPr>
              <a:lnSpc>
                <a:spcPct val="115000"/>
              </a:lnSpc>
            </a:pPr>
            <a:r>
              <a:rPr lang="ar-SA" sz="2800" b="1" dirty="0" smtClean="0">
                <a:solidFill>
                  <a:schemeClr val="accent1">
                    <a:lumMod val="50000"/>
                  </a:schemeClr>
                </a:solidFill>
                <a:effectLst/>
                <a:latin typeface="Calibri"/>
                <a:ea typeface="Calibri"/>
                <a:cs typeface="Simplified Arabic"/>
              </a:rPr>
              <a:t>مميزات استعمال الأدوات المساعدة في السباحة </a:t>
            </a:r>
            <a:r>
              <a:rPr lang="en-US" sz="2800" dirty="0" smtClean="0">
                <a:solidFill>
                  <a:schemeClr val="accent1">
                    <a:lumMod val="50000"/>
                  </a:schemeClr>
                </a:solidFill>
                <a:effectLst/>
                <a:latin typeface="Simplified Arabic"/>
                <a:ea typeface="Calibri"/>
                <a:cs typeface="Arial"/>
              </a:rPr>
              <a:t/>
            </a:r>
            <a:br>
              <a:rPr lang="en-US" sz="2800" dirty="0" smtClean="0">
                <a:solidFill>
                  <a:schemeClr val="accent1">
                    <a:lumMod val="50000"/>
                  </a:schemeClr>
                </a:solidFill>
                <a:effectLst/>
                <a:latin typeface="Simplified Arabic"/>
                <a:ea typeface="Calibri"/>
                <a:cs typeface="Arial"/>
              </a:rPr>
            </a:br>
            <a:r>
              <a:rPr lang="ar-SA" sz="2800" dirty="0" smtClean="0">
                <a:solidFill>
                  <a:schemeClr val="accent1">
                    <a:lumMod val="50000"/>
                  </a:schemeClr>
                </a:solidFill>
                <a:effectLst/>
                <a:latin typeface="Calibri"/>
                <a:ea typeface="Calibri"/>
                <a:cs typeface="Simplified Arabic"/>
              </a:rPr>
              <a:t>1- تسمح للطلبة بالإحساس بعدم الخوف من الغرق مما يسمح لهم إعطاء مزيد من التركيز والاهتمام على تعلم مهارات السباحة</a:t>
            </a:r>
            <a:r>
              <a:rPr lang="en-US" sz="2800" dirty="0" smtClean="0">
                <a:solidFill>
                  <a:schemeClr val="accent1">
                    <a:lumMod val="50000"/>
                  </a:schemeClr>
                </a:solidFill>
                <a:effectLst/>
                <a:latin typeface="Simplified Arabic"/>
                <a:ea typeface="Calibri"/>
                <a:cs typeface="Arial"/>
              </a:rPr>
              <a:t> .</a:t>
            </a:r>
            <a:br>
              <a:rPr lang="en-US" sz="2800" dirty="0" smtClean="0">
                <a:solidFill>
                  <a:schemeClr val="accent1">
                    <a:lumMod val="50000"/>
                  </a:schemeClr>
                </a:solidFill>
                <a:effectLst/>
                <a:latin typeface="Simplified Arabic"/>
                <a:ea typeface="Calibri"/>
                <a:cs typeface="Arial"/>
              </a:rPr>
            </a:br>
            <a:r>
              <a:rPr lang="ar-SA" sz="2800" dirty="0" smtClean="0">
                <a:solidFill>
                  <a:schemeClr val="accent1">
                    <a:lumMod val="50000"/>
                  </a:schemeClr>
                </a:solidFill>
                <a:effectLst/>
                <a:latin typeface="Calibri"/>
                <a:ea typeface="Calibri"/>
                <a:cs typeface="Simplified Arabic"/>
              </a:rPr>
              <a:t>2- تسمح للمدرس بالتعامل مع مجموعة من الطلبة بفاعلية أكثر، حيث يمكنهم التقدم في الماء باستخدام هذه المساعدات الصناعية في جو من المرح والسعادة</a:t>
            </a:r>
            <a:r>
              <a:rPr lang="en-US" sz="2800" dirty="0" smtClean="0">
                <a:solidFill>
                  <a:schemeClr val="accent1">
                    <a:lumMod val="50000"/>
                  </a:schemeClr>
                </a:solidFill>
                <a:effectLst/>
                <a:latin typeface="Simplified Arabic"/>
                <a:ea typeface="Calibri"/>
                <a:cs typeface="Arial"/>
              </a:rPr>
              <a:t>.</a:t>
            </a:r>
            <a:br>
              <a:rPr lang="en-US" sz="2800" dirty="0" smtClean="0">
                <a:solidFill>
                  <a:schemeClr val="accent1">
                    <a:lumMod val="50000"/>
                  </a:schemeClr>
                </a:solidFill>
                <a:effectLst/>
                <a:latin typeface="Simplified Arabic"/>
                <a:ea typeface="Calibri"/>
                <a:cs typeface="Arial"/>
              </a:rPr>
            </a:br>
            <a:r>
              <a:rPr lang="ar-SA" sz="2800" dirty="0" smtClean="0">
                <a:solidFill>
                  <a:schemeClr val="accent1">
                    <a:lumMod val="50000"/>
                  </a:schemeClr>
                </a:solidFill>
                <a:effectLst/>
                <a:latin typeface="Calibri"/>
                <a:ea typeface="Calibri"/>
                <a:cs typeface="Simplified Arabic"/>
              </a:rPr>
              <a:t>3- تسمح أدوات الطفو الصناعية للمبتدئين الذين يتميزون بالخوف الشديد من الماء بأن يشتركوا مع زملائهم ويمارسوا الحركات المطلوبة داخل الماء</a:t>
            </a:r>
            <a:r>
              <a:rPr lang="en-US" sz="2800" dirty="0" smtClean="0">
                <a:solidFill>
                  <a:schemeClr val="accent1">
                    <a:lumMod val="50000"/>
                  </a:schemeClr>
                </a:solidFill>
                <a:effectLst/>
                <a:latin typeface="Simplified Arabic"/>
                <a:ea typeface="Calibri"/>
                <a:cs typeface="Arial"/>
              </a:rPr>
              <a:t>.</a:t>
            </a:r>
            <a:br>
              <a:rPr lang="en-US" sz="2800" dirty="0" smtClean="0">
                <a:solidFill>
                  <a:schemeClr val="accent1">
                    <a:lumMod val="50000"/>
                  </a:schemeClr>
                </a:solidFill>
                <a:effectLst/>
                <a:latin typeface="Simplified Arabic"/>
                <a:ea typeface="Calibri"/>
                <a:cs typeface="Arial"/>
              </a:rPr>
            </a:br>
            <a:r>
              <a:rPr lang="ar-SA" sz="2800" dirty="0" smtClean="0">
                <a:solidFill>
                  <a:schemeClr val="accent1">
                    <a:lumMod val="50000"/>
                  </a:schemeClr>
                </a:solidFill>
                <a:effectLst/>
                <a:latin typeface="Calibri"/>
                <a:ea typeface="Calibri"/>
                <a:cs typeface="Simplified Arabic"/>
              </a:rPr>
              <a:t>4- تسمح للأطفال الصغار بنزول الماء الذي يكون أعمق من طولهم ، وذلك باستخدامهم أداة الطفو الخاصة بذلك</a:t>
            </a:r>
            <a:r>
              <a:rPr lang="en-US" sz="2800" dirty="0" smtClean="0">
                <a:solidFill>
                  <a:schemeClr val="accent1">
                    <a:lumMod val="50000"/>
                  </a:schemeClr>
                </a:solidFill>
                <a:effectLst/>
                <a:latin typeface="Simplified Arabic"/>
                <a:ea typeface="Calibri"/>
                <a:cs typeface="Arial"/>
              </a:rPr>
              <a:t> .</a:t>
            </a:r>
            <a:br>
              <a:rPr lang="en-US" sz="2800" dirty="0" smtClean="0">
                <a:solidFill>
                  <a:schemeClr val="accent1">
                    <a:lumMod val="50000"/>
                  </a:schemeClr>
                </a:solidFill>
                <a:effectLst/>
                <a:latin typeface="Simplified Arabic"/>
                <a:ea typeface="Calibri"/>
                <a:cs typeface="Arial"/>
              </a:rPr>
            </a:br>
            <a:r>
              <a:rPr lang="ar-SA" sz="2800" dirty="0" smtClean="0">
                <a:solidFill>
                  <a:schemeClr val="accent1">
                    <a:lumMod val="50000"/>
                  </a:schemeClr>
                </a:solidFill>
                <a:effectLst/>
                <a:latin typeface="Calibri"/>
                <a:ea typeface="Calibri"/>
                <a:cs typeface="Simplified Arabic"/>
              </a:rPr>
              <a:t>5- تمكن المتعلم أن يستريح ويتوقف عن الحركة بينما يبقى جسمه طافيا على سطح الماء</a:t>
            </a:r>
            <a:r>
              <a:rPr lang="en-US" sz="2800" dirty="0" smtClean="0">
                <a:solidFill>
                  <a:schemeClr val="accent1">
                    <a:lumMod val="50000"/>
                  </a:schemeClr>
                </a:solidFill>
                <a:effectLst/>
                <a:latin typeface="Simplified Arabic"/>
                <a:ea typeface="Calibri"/>
                <a:cs typeface="Arial"/>
              </a:rPr>
              <a:t>.</a:t>
            </a:r>
            <a:endParaRPr lang="en-US" sz="2000" dirty="0">
              <a:solidFill>
                <a:schemeClr val="accent1">
                  <a:lumMod val="50000"/>
                </a:schemeClr>
              </a:solidFill>
              <a:effectLst/>
              <a:latin typeface="Calibri"/>
              <a:ea typeface="Calibri"/>
              <a:cs typeface="Arial"/>
            </a:endParaRPr>
          </a:p>
        </p:txBody>
      </p:sp>
    </p:spTree>
    <p:extLst>
      <p:ext uri="{BB962C8B-B14F-4D97-AF65-F5344CB8AC3E}">
        <p14:creationId xmlns:p14="http://schemas.microsoft.com/office/powerpoint/2010/main" val="3425305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1691680" y="636033"/>
            <a:ext cx="6956648"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ومن الأدوات المساعدة في تعليم السباحة هي</a:t>
            </a:r>
            <a:r>
              <a:rPr kumimoji="0" lang="ar-SA" sz="16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en-US" sz="900" b="1"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1- الطوافات بأنواعها :</a:t>
            </a:r>
            <a:endParaRPr kumimoji="0" lang="en-US" sz="9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4"/>
          <p:cNvSpPr>
            <a:spLocks noChangeArrowheads="1"/>
          </p:cNvSpPr>
          <p:nvPr/>
        </p:nvSpPr>
        <p:spPr bwMode="auto">
          <a:xfrm>
            <a:off x="395536" y="1497807"/>
            <a:ext cx="8432304"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تستعمل الطوافات بإحجام وأنواع مختلفة منها للذراعين ومنها للرجلين او للصدر وللرقبة وتستعمل مع الكبار والصغار وفي العملية التعليمية وهي على أنواع حسب الشركات المصنعة لها , منها من مادة الفلين ومنها من مادة البلاستك الصلب  والبعض الاخر من البلاستك المعبأ بالهواء .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5"/>
          <p:cNvSpPr>
            <a:spLocks noChangeArrowheads="1"/>
          </p:cNvSpPr>
          <p:nvPr/>
        </p:nvSpPr>
        <p:spPr bwMode="auto">
          <a:xfrm>
            <a:off x="2699792" y="3555350"/>
            <a:ext cx="5732512"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2- الحبال البلاستيكية:</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وتربط على طول او عرض المسبح تساعد في التمسك والتعلق بها لغرض الطفو وتعلم سباح الظهر.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466914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764704"/>
            <a:ext cx="8748464" cy="1366528"/>
          </a:xfrm>
          <a:prstGeom prst="rect">
            <a:avLst/>
          </a:prstGeom>
        </p:spPr>
        <p:txBody>
          <a:bodyPr wrap="square">
            <a:spAutoFit/>
          </a:bodyPr>
          <a:lstStyle/>
          <a:p>
            <a:pPr>
              <a:lnSpc>
                <a:spcPct val="115000"/>
              </a:lnSpc>
            </a:pPr>
            <a:r>
              <a:rPr lang="ar-SA" sz="2400" dirty="0" smtClean="0">
                <a:solidFill>
                  <a:schemeClr val="accent1">
                    <a:lumMod val="50000"/>
                  </a:schemeClr>
                </a:solidFill>
                <a:effectLst/>
                <a:latin typeface="Calibri"/>
                <a:ea typeface="Calibri"/>
                <a:cs typeface="Times New Roman"/>
              </a:rPr>
              <a:t>3- لوحة ضربات الرجلين : </a:t>
            </a:r>
            <a:endParaRPr lang="en-US" dirty="0" smtClean="0">
              <a:solidFill>
                <a:schemeClr val="accent1">
                  <a:lumMod val="50000"/>
                </a:schemeClr>
              </a:solidFill>
              <a:effectLst/>
              <a:latin typeface="Calibri"/>
              <a:ea typeface="Calibri"/>
              <a:cs typeface="Arial"/>
            </a:endParaRPr>
          </a:p>
          <a:p>
            <a:pPr>
              <a:lnSpc>
                <a:spcPct val="115000"/>
              </a:lnSpc>
            </a:pPr>
            <a:r>
              <a:rPr lang="ar-SA" sz="2400" dirty="0" smtClean="0">
                <a:solidFill>
                  <a:schemeClr val="accent1">
                    <a:lumMod val="50000"/>
                  </a:schemeClr>
                </a:solidFill>
                <a:effectLst/>
                <a:latin typeface="Calibri"/>
                <a:ea typeface="Calibri"/>
                <a:cs typeface="Times New Roman"/>
              </a:rPr>
              <a:t> وهي على انواع منها الزعانف ومنها طوافات تشد على الإقدام تساعد في الطفو وزيادة المقاومة . </a:t>
            </a:r>
            <a:endParaRPr lang="en-US" dirty="0">
              <a:solidFill>
                <a:schemeClr val="accent1">
                  <a:lumMod val="50000"/>
                </a:schemeClr>
              </a:solidFill>
              <a:effectLst/>
              <a:latin typeface="Calibri"/>
              <a:ea typeface="Calibri"/>
              <a:cs typeface="Arial"/>
            </a:endParaRPr>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sp>
        <p:nvSpPr>
          <p:cNvPr id="5" name="Rectangle 3"/>
          <p:cNvSpPr>
            <a:spLocks noChangeArrowheads="1"/>
          </p:cNvSpPr>
          <p:nvPr/>
        </p:nvSpPr>
        <p:spPr bwMode="auto">
          <a:xfrm>
            <a:off x="179512" y="2295506"/>
            <a:ext cx="867253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4- لوحة ضربات الكفين واليدين: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وهي على انواع منها الزعانف تلبس بالأصابع ومنها طوافات تشد على الرسغ تساعد في الطفو وزيادة المقاومة . </a:t>
            </a:r>
            <a:endParaRPr kumimoji="0" lang="ar-SA" sz="32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2878361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ضري">
  <a:themeElements>
    <a:clrScheme name="أصل">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حضري">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حضري">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21</TotalTime>
  <Words>399</Words>
  <Application>Microsoft Office PowerPoint</Application>
  <PresentationFormat>عرض على الشاشة (3:4)‏</PresentationFormat>
  <Paragraphs>26</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حضري</vt:lpstr>
      <vt:lpstr>مجالات السباحة </vt:lpstr>
      <vt:lpstr>عرض تقديمي في PowerPoint</vt:lpstr>
      <vt:lpstr>عرض تقديمي في PowerPoint</vt:lpstr>
      <vt:lpstr>عرض تقديمي في PowerPoint</vt:lpstr>
      <vt:lpstr>الوسائل التعليمية المستخدمة في المجال الرياضي</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مجالات السباحة </dc:title>
  <dc:creator>almalak center</dc:creator>
  <cp:lastModifiedBy>almalak center</cp:lastModifiedBy>
  <cp:revision>12</cp:revision>
  <dcterms:created xsi:type="dcterms:W3CDTF">2018-12-16T06:43:14Z</dcterms:created>
  <dcterms:modified xsi:type="dcterms:W3CDTF">2018-12-18T08:30:28Z</dcterms:modified>
</cp:coreProperties>
</file>